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88" r:id="rId4"/>
  </p:sldMasterIdLst>
  <p:notesMasterIdLst>
    <p:notesMasterId r:id="rId32"/>
  </p:notesMasterIdLst>
  <p:handoutMasterIdLst>
    <p:handoutMasterId r:id="rId33"/>
  </p:handoutMasterIdLst>
  <p:sldIdLst>
    <p:sldId id="256" r:id="rId5"/>
    <p:sldId id="261" r:id="rId6"/>
    <p:sldId id="272" r:id="rId7"/>
    <p:sldId id="266" r:id="rId8"/>
    <p:sldId id="290" r:id="rId9"/>
    <p:sldId id="269" r:id="rId10"/>
    <p:sldId id="267" r:id="rId11"/>
    <p:sldId id="274" r:id="rId12"/>
    <p:sldId id="276" r:id="rId13"/>
    <p:sldId id="279" r:id="rId14"/>
    <p:sldId id="277" r:id="rId15"/>
    <p:sldId id="280" r:id="rId16"/>
    <p:sldId id="278" r:id="rId17"/>
    <p:sldId id="281" r:id="rId18"/>
    <p:sldId id="289" r:id="rId19"/>
    <p:sldId id="270" r:id="rId20"/>
    <p:sldId id="271" r:id="rId21"/>
    <p:sldId id="273" r:id="rId22"/>
    <p:sldId id="275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65" r:id="rId31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4605" autoAdjust="0"/>
  </p:normalViewPr>
  <p:slideViewPr>
    <p:cSldViewPr snapToGrid="0">
      <p:cViewPr varScale="1">
        <p:scale>
          <a:sx n="111" d="100"/>
          <a:sy n="111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01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985A6ED5-217B-4C6E-9DBB-265CF46D68E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55D35B3E-51AA-43F5-B7EB-CB80606EF0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A1BD9C-D178-447D-8400-CC7DC5BB1B07}" type="datetimeFigureOut">
              <a:rPr lang="hu-HU" smtClean="0"/>
              <a:t>2023. 04. 28.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F5303A8B-459B-4A05-B91A-11E59B5EA30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AE84F71-E9A7-4888-B50A-D7EB2B9732A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E29CF-029C-4E43-B2F7-63C9D05D06B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755858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jpeg>
</file>

<file path=ppt/media/image6.jpe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 noProof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70B80B-D386-47E6-895D-75AAAF74966F}" type="datetimeFigureOut">
              <a:rPr lang="hu-HU" noProof="0" smtClean="0"/>
              <a:t>2023. 04. 28.</a:t>
            </a:fld>
            <a:endParaRPr lang="hu-HU" noProof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 noProof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 noProof="0"/>
              <a:t>Mintaszöveg szerkesztése</a:t>
            </a:r>
          </a:p>
          <a:p>
            <a:pPr lvl="1"/>
            <a:r>
              <a:rPr lang="hu-HU" noProof="0"/>
              <a:t>Második szint</a:t>
            </a:r>
          </a:p>
          <a:p>
            <a:pPr lvl="2"/>
            <a:r>
              <a:rPr lang="hu-HU" noProof="0"/>
              <a:t>Harmadik szint</a:t>
            </a:r>
          </a:p>
          <a:p>
            <a:pPr lvl="3"/>
            <a:r>
              <a:rPr lang="hu-HU" noProof="0"/>
              <a:t>Negyedik szint</a:t>
            </a:r>
          </a:p>
          <a:p>
            <a:pPr lvl="4"/>
            <a:r>
              <a:rPr lang="hu-HU" noProof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F0D28A-832E-4D47-ACA3-2C4F860ABA49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6095919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544857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11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901073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13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931177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15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484461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16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459478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17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782933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18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457489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19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555500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20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558646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21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539372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22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85236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145817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23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581199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24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932880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25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013202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26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94692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noProof="0" smtClean="0"/>
              <a:t>27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5816898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6641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143701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326212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098195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708475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374646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0D28A-832E-4D47-ACA3-2C4F860ABA49}" type="slidenum">
              <a:rPr lang="hu-HU" smtClean="0"/>
              <a:t>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05491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Kép 8" descr="HD-PanelTitle-GrommetsCombine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ctrTitle" hasCustomPrompt="1"/>
          </p:nvPr>
        </p:nvSpPr>
        <p:spPr>
          <a:xfrm>
            <a:off x="2692398" y="1871131"/>
            <a:ext cx="6815669" cy="1515533"/>
          </a:xfrm>
        </p:spPr>
        <p:txBody>
          <a:bodyPr rtlCol="0"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 hasCustomPrompt="1"/>
          </p:nvPr>
        </p:nvSpPr>
        <p:spPr>
          <a:xfrm>
            <a:off x="2692398" y="3657597"/>
            <a:ext cx="6815669" cy="132080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hu-HU" noProof="0"/>
              <a:t>Alcím mintájának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 rtlCol="0"/>
          <a:lstStyle/>
          <a:p>
            <a:pPr rtl="0"/>
            <a:fld id="{0B9DEC9A-0569-4EC1-BFEA-2C5BC11EA03C}" type="datetime1">
              <a:rPr lang="hu-HU" noProof="0" smtClean="0"/>
              <a:t>2023. 04. 28.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  <p:cxnSp>
        <p:nvCxnSpPr>
          <p:cNvPr id="15" name="Egyenes összekötő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2374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zéles 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295401" y="4815415"/>
            <a:ext cx="9609666" cy="566738"/>
          </a:xfrm>
        </p:spPr>
        <p:txBody>
          <a:bodyPr rtlCol="0" anchor="b">
            <a:normAutofit/>
          </a:bodyPr>
          <a:lstStyle>
            <a:lvl1pPr algn="ctr">
              <a:defRPr sz="2400" b="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hozzáadásához kattintson az ikonra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 rtlCol="0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DA2A266-A96B-4C7E-B07D-A936C2C11800}" type="datetime1">
              <a:rPr lang="hu-HU" noProof="0" smtClean="0"/>
              <a:t>2023. 04. 28.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028239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felir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303868" y="982132"/>
            <a:ext cx="9592732" cy="2954868"/>
          </a:xfrm>
        </p:spPr>
        <p:txBody>
          <a:bodyPr rtlCol="0" anchor="ctr">
            <a:normAutofit/>
          </a:bodyPr>
          <a:lstStyle>
            <a:lvl1pPr algn="ctr">
              <a:defRPr sz="3200" b="0" cap="none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54A4552-1EAD-4B3B-B183-02A611DD5D28}" type="datetime1">
              <a:rPr lang="hu-HU" noProof="0" smtClean="0"/>
              <a:t>2023. 04. 28.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  <p:cxnSp>
        <p:nvCxnSpPr>
          <p:cNvPr id="15" name="Egyenes összekötő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59559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rtlCol="0"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10" name="Szöveg helye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rtlCol="0"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527D8AB-C142-4627-96D8-58232093CC15}" type="datetime1">
              <a:rPr lang="hu-HU" noProof="0" smtClean="0"/>
              <a:t>2023. 04. 28.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  <p:sp>
        <p:nvSpPr>
          <p:cNvPr id="14" name="Szövegdoboz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hu-HU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Szövegdoboz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 rtl="0"/>
            <a:r>
              <a:rPr lang="hu-HU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Egyenes összekötő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58020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295402" y="3308581"/>
            <a:ext cx="9609668" cy="1468800"/>
          </a:xfrm>
        </p:spPr>
        <p:txBody>
          <a:bodyPr rtlCol="0" anchor="b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1C96BA1-5EDA-4195-8472-DC792C6AA261}" type="datetime1">
              <a:rPr lang="hu-HU" noProof="0" smtClean="0"/>
              <a:t>2023. 04. 28.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3680684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– 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446213" y="982132"/>
            <a:ext cx="9296398" cy="2243668"/>
          </a:xfrm>
        </p:spPr>
        <p:txBody>
          <a:bodyPr rtlCol="0"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14" name="Szöveg helye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rtlCol="0"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B61C23-EE8F-473C-98BF-571FDFCD6BD0}" type="datetime1">
              <a:rPr lang="hu-HU" noProof="0" smtClean="0"/>
              <a:t>2023. 04. 28.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  <p:sp>
        <p:nvSpPr>
          <p:cNvPr id="12" name="Szövegdoboz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hu-HU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Szövegdoboz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 rtl="0"/>
            <a:r>
              <a:rPr lang="hu-HU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Egyenes összekötő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9454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hu-HU" noProof="0"/>
              <a:t>Mintacím stílusának szerkesztése</a:t>
            </a:r>
          </a:p>
        </p:txBody>
      </p:sp>
      <p:sp>
        <p:nvSpPr>
          <p:cNvPr id="11" name="Szöveg helye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rtlCol="0"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EFD733-BEFF-48A2-9A52-CB3C9093F45B}" type="datetime1">
              <a:rPr lang="hu-HU" noProof="0" smtClean="0"/>
              <a:t>2023. 04. 28.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  <p:cxnSp>
        <p:nvCxnSpPr>
          <p:cNvPr id="15" name="Egyenes összekötő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25281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ADDD3E-7521-4EE8-95B5-67DB8CEAE198}" type="datetime1">
              <a:rPr lang="hu-HU" noProof="0" smtClean="0"/>
              <a:t>2023. 04. 28.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  <p:cxnSp>
        <p:nvCxnSpPr>
          <p:cNvPr id="14" name="Egyenes összekötő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66672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 hasCustomPrompt="1"/>
          </p:nvPr>
        </p:nvSpPr>
        <p:spPr>
          <a:xfrm>
            <a:off x="8999356" y="982131"/>
            <a:ext cx="1890895" cy="4893735"/>
          </a:xfrm>
        </p:spPr>
        <p:txBody>
          <a:bodyPr vert="eaVert"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rtlCol="0" anchor="t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6DF5E7-19C7-4122-832C-AC01C6509BD5}" type="datetime1">
              <a:rPr lang="hu-HU" noProof="0" smtClean="0"/>
              <a:t>2023. 04. 28.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  <p:cxnSp>
        <p:nvCxnSpPr>
          <p:cNvPr id="14" name="Egyenes összekötő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8015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Egyenes összekötő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04003C-0871-4234-8913-D6A1206E17DA}" type="datetime1">
              <a:rPr lang="hu-HU" noProof="0" smtClean="0"/>
              <a:t>2023. 04. 28.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84065D-F351-4B03-BD91-D8A6B8D4B362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488532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2015069" y="1752606"/>
            <a:ext cx="8158688" cy="1822514"/>
          </a:xfrm>
        </p:spPr>
        <p:txBody>
          <a:bodyPr rtlCol="0" anchor="b">
            <a:normAutofit/>
          </a:bodyPr>
          <a:lstStyle>
            <a:lvl1pPr algn="ctr">
              <a:defRPr sz="4400" b="0" cap="none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018651-FCC9-41B9-9923-94DCE7E5437B}" type="datetime1">
              <a:rPr lang="hu-HU" noProof="0" smtClean="0"/>
              <a:t>2023. 04. 28.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  <p:cxnSp>
        <p:nvCxnSpPr>
          <p:cNvPr id="16" name="Egyenes összekötő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8907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Egyenes összekötő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2A611A6-B152-42BF-A71F-CFD89297D632}" type="datetime1">
              <a:rPr lang="hu-HU" noProof="0" smtClean="0"/>
              <a:t>2023. 04. 28.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84065D-F351-4B03-BD91-D8A6B8D4B362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969860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rtlCol="0" anchor="t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rtlCol="0" anchor="t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F3B4A1C-C3F8-49C6-BBF7-7B9BCBDE5720}" type="datetime1">
              <a:rPr lang="hu-HU" noProof="0" smtClean="0"/>
              <a:t>2023. 04. 28.</a:t>
            </a:fld>
            <a:endParaRPr lang="hu-HU" noProof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  <p:cxnSp>
        <p:nvCxnSpPr>
          <p:cNvPr id="18" name="Egyenes összekötő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033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08694BF-6A10-4F5D-850E-AE5C363B3E24}" type="datetime1">
              <a:rPr lang="hu-HU" noProof="0" smtClean="0"/>
              <a:t>2023. 04. 28.</a:t>
            </a:fld>
            <a:endParaRPr lang="hu-HU" noProof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  <p:cxnSp>
        <p:nvCxnSpPr>
          <p:cNvPr id="14" name="Egyenes összekötő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9768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D76D50-3587-44B4-BE4E-250310B99408}" type="datetime1">
              <a:rPr lang="hu-HU" noProof="0" smtClean="0"/>
              <a:t>2023. 04. 28.</a:t>
            </a:fld>
            <a:endParaRPr lang="hu-HU" noProof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948665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293811" y="1388534"/>
            <a:ext cx="3718455" cy="1371600"/>
          </a:xfrm>
        </p:spPr>
        <p:txBody>
          <a:bodyPr rtlCol="0" anchor="b">
            <a:normAutofit/>
          </a:bodyPr>
          <a:lstStyle>
            <a:lvl1pPr algn="ctr">
              <a:defRPr sz="2400" b="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rtlCol="0" anchor="ctr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1BF37D-A1F8-4E4C-AAC3-3BCA712E6B30}" type="datetime1">
              <a:rPr lang="hu-HU" noProof="0" smtClean="0"/>
              <a:t>2023. 04. 28.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  <p:cxnSp>
        <p:nvCxnSpPr>
          <p:cNvPr id="16" name="Egyenes összekötő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7403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295399" y="1883832"/>
            <a:ext cx="6241816" cy="1371600"/>
          </a:xfrm>
        </p:spPr>
        <p:txBody>
          <a:bodyPr rtlCol="0" anchor="b">
            <a:normAutofit/>
          </a:bodyPr>
          <a:lstStyle>
            <a:lvl1pPr algn="ctr">
              <a:defRPr sz="2800" b="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17" name="Kép helyőrzőj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hozzáadásához kattintson az ikonra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ED2DA2-5BFA-4464-A1F9-A62D86108620}" type="datetime1">
              <a:rPr lang="hu-HU" noProof="0" smtClean="0"/>
              <a:t>2023. 04. 28.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585800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 descr="HD-PanelContent-GrommetsCombined.png"/>
          <p:cNvPicPr>
            <a:picLocks noChangeAspect="1"/>
          </p:cNvPicPr>
          <p:nvPr/>
        </p:nvPicPr>
        <p:blipFill>
          <a:blip r:embed="rId1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0C80D383-3AF6-4A95-9DF8-1F3296AE4543}" type="datetime1">
              <a:rPr lang="hu-HU" noProof="0" smtClean="0"/>
              <a:t>2023. 04. 28.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170650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e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jpeg"/><Relationship Id="rId9" Type="http://schemas.openxmlformats.org/officeDocument/2006/relationships/image" Target="../media/image11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ngall.com/online-payment-png/download/48757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Relationship Id="rId6" Type="http://schemas.microsoft.com/office/2007/relationships/hdphoto" Target="../media/hdphoto1.wdp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Sziklás part&#10;&#10;">
            <a:extLst>
              <a:ext uri="{FF2B5EF4-FFF2-40B4-BE49-F238E27FC236}">
                <a16:creationId xmlns:a16="http://schemas.microsoft.com/office/drawing/2014/main" id="{1D741830-4E4E-4CA5-B92A-047E598CB2C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0" name="Csoport 9">
            <a:extLst>
              <a:ext uri="{FF2B5EF4-FFF2-40B4-BE49-F238E27FC236}">
                <a16:creationId xmlns:a16="http://schemas.microsoft.com/office/drawing/2014/main" id="{EF41A68A-8CD1-4105-B4EC-A56286CB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02616" y="1411015"/>
            <a:ext cx="7808159" cy="4103960"/>
            <a:chOff x="2202616" y="1411015"/>
            <a:chExt cx="7808159" cy="4103960"/>
          </a:xfrm>
        </p:grpSpPr>
        <p:sp>
          <p:nvSpPr>
            <p:cNvPr id="11" name="Szabadkézi sokszög 16">
              <a:extLst>
                <a:ext uri="{FF2B5EF4-FFF2-40B4-BE49-F238E27FC236}">
                  <a16:creationId xmlns:a16="http://schemas.microsoft.com/office/drawing/2014/main" id="{7B955F46-02E4-4A82-96F5-CBAFDD4A74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02616" y="1411015"/>
              <a:ext cx="7808159" cy="4103960"/>
            </a:xfrm>
            <a:custGeom>
              <a:avLst/>
              <a:gdLst>
                <a:gd name="connsiteX0" fmla="*/ 7589084 w 7808159"/>
                <a:gd name="connsiteY0" fmla="*/ 3803605 h 4103960"/>
                <a:gd name="connsiteX1" fmla="*/ 7512884 w 7808159"/>
                <a:gd name="connsiteY1" fmla="*/ 3879805 h 4103960"/>
                <a:gd name="connsiteX2" fmla="*/ 7589084 w 7808159"/>
                <a:gd name="connsiteY2" fmla="*/ 3956005 h 4103960"/>
                <a:gd name="connsiteX3" fmla="*/ 7665284 w 7808159"/>
                <a:gd name="connsiteY3" fmla="*/ 3879805 h 4103960"/>
                <a:gd name="connsiteX4" fmla="*/ 7589084 w 7808159"/>
                <a:gd name="connsiteY4" fmla="*/ 3803605 h 4103960"/>
                <a:gd name="connsiteX5" fmla="*/ 197684 w 7808159"/>
                <a:gd name="connsiteY5" fmla="*/ 3803605 h 4103960"/>
                <a:gd name="connsiteX6" fmla="*/ 121484 w 7808159"/>
                <a:gd name="connsiteY6" fmla="*/ 3879805 h 4103960"/>
                <a:gd name="connsiteX7" fmla="*/ 197684 w 7808159"/>
                <a:gd name="connsiteY7" fmla="*/ 3956005 h 4103960"/>
                <a:gd name="connsiteX8" fmla="*/ 273884 w 7808159"/>
                <a:gd name="connsiteY8" fmla="*/ 3879805 h 4103960"/>
                <a:gd name="connsiteX9" fmla="*/ 197684 w 7808159"/>
                <a:gd name="connsiteY9" fmla="*/ 3803605 h 4103960"/>
                <a:gd name="connsiteX10" fmla="*/ 7604324 w 7808159"/>
                <a:gd name="connsiteY10" fmla="*/ 130765 h 4103960"/>
                <a:gd name="connsiteX11" fmla="*/ 7528124 w 7808159"/>
                <a:gd name="connsiteY11" fmla="*/ 206965 h 4103960"/>
                <a:gd name="connsiteX12" fmla="*/ 7604324 w 7808159"/>
                <a:gd name="connsiteY12" fmla="*/ 283165 h 4103960"/>
                <a:gd name="connsiteX13" fmla="*/ 7680524 w 7808159"/>
                <a:gd name="connsiteY13" fmla="*/ 206965 h 4103960"/>
                <a:gd name="connsiteX14" fmla="*/ 7604324 w 7808159"/>
                <a:gd name="connsiteY14" fmla="*/ 130765 h 4103960"/>
                <a:gd name="connsiteX15" fmla="*/ 197684 w 7808159"/>
                <a:gd name="connsiteY15" fmla="*/ 130765 h 4103960"/>
                <a:gd name="connsiteX16" fmla="*/ 121484 w 7808159"/>
                <a:gd name="connsiteY16" fmla="*/ 206965 h 4103960"/>
                <a:gd name="connsiteX17" fmla="*/ 197684 w 7808159"/>
                <a:gd name="connsiteY17" fmla="*/ 283165 h 4103960"/>
                <a:gd name="connsiteX18" fmla="*/ 273884 w 7808159"/>
                <a:gd name="connsiteY18" fmla="*/ 206965 h 4103960"/>
                <a:gd name="connsiteX19" fmla="*/ 197684 w 7808159"/>
                <a:gd name="connsiteY19" fmla="*/ 130765 h 4103960"/>
                <a:gd name="connsiteX20" fmla="*/ 0 w 7808159"/>
                <a:gd name="connsiteY20" fmla="*/ 0 h 4103960"/>
                <a:gd name="connsiteX21" fmla="*/ 7808159 w 7808159"/>
                <a:gd name="connsiteY21" fmla="*/ 0 h 4103960"/>
                <a:gd name="connsiteX22" fmla="*/ 7808159 w 7808159"/>
                <a:gd name="connsiteY22" fmla="*/ 4103960 h 4103960"/>
                <a:gd name="connsiteX23" fmla="*/ 0 w 7808159"/>
                <a:gd name="connsiteY23" fmla="*/ 4103960 h 41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808159" h="4103960">
                  <a:moveTo>
                    <a:pt x="7589084" y="3803605"/>
                  </a:moveTo>
                  <a:cubicBezTo>
                    <a:pt x="7547000" y="3803605"/>
                    <a:pt x="7512884" y="3837721"/>
                    <a:pt x="7512884" y="3879805"/>
                  </a:cubicBezTo>
                  <a:cubicBezTo>
                    <a:pt x="7512884" y="3921889"/>
                    <a:pt x="7547000" y="3956005"/>
                    <a:pt x="7589084" y="3956005"/>
                  </a:cubicBezTo>
                  <a:cubicBezTo>
                    <a:pt x="7631168" y="3956005"/>
                    <a:pt x="7665284" y="3921889"/>
                    <a:pt x="7665284" y="3879805"/>
                  </a:cubicBezTo>
                  <a:cubicBezTo>
                    <a:pt x="7665284" y="3837721"/>
                    <a:pt x="7631168" y="3803605"/>
                    <a:pt x="7589084" y="3803605"/>
                  </a:cubicBezTo>
                  <a:close/>
                  <a:moveTo>
                    <a:pt x="197684" y="3803605"/>
                  </a:moveTo>
                  <a:cubicBezTo>
                    <a:pt x="155600" y="3803605"/>
                    <a:pt x="121484" y="3837721"/>
                    <a:pt x="121484" y="3879805"/>
                  </a:cubicBezTo>
                  <a:cubicBezTo>
                    <a:pt x="121484" y="3921889"/>
                    <a:pt x="155600" y="3956005"/>
                    <a:pt x="197684" y="3956005"/>
                  </a:cubicBezTo>
                  <a:cubicBezTo>
                    <a:pt x="239768" y="3956005"/>
                    <a:pt x="273884" y="3921889"/>
                    <a:pt x="273884" y="3879805"/>
                  </a:cubicBezTo>
                  <a:cubicBezTo>
                    <a:pt x="273884" y="3837721"/>
                    <a:pt x="239768" y="3803605"/>
                    <a:pt x="197684" y="3803605"/>
                  </a:cubicBezTo>
                  <a:close/>
                  <a:moveTo>
                    <a:pt x="7604324" y="130765"/>
                  </a:moveTo>
                  <a:cubicBezTo>
                    <a:pt x="7562240" y="130765"/>
                    <a:pt x="7528124" y="164881"/>
                    <a:pt x="7528124" y="206965"/>
                  </a:cubicBezTo>
                  <a:cubicBezTo>
                    <a:pt x="7528124" y="249049"/>
                    <a:pt x="7562240" y="283165"/>
                    <a:pt x="7604324" y="283165"/>
                  </a:cubicBezTo>
                  <a:cubicBezTo>
                    <a:pt x="7646408" y="283165"/>
                    <a:pt x="7680524" y="249049"/>
                    <a:pt x="7680524" y="206965"/>
                  </a:cubicBezTo>
                  <a:cubicBezTo>
                    <a:pt x="7680524" y="164881"/>
                    <a:pt x="7646408" y="130765"/>
                    <a:pt x="7604324" y="130765"/>
                  </a:cubicBezTo>
                  <a:close/>
                  <a:moveTo>
                    <a:pt x="197684" y="130765"/>
                  </a:moveTo>
                  <a:cubicBezTo>
                    <a:pt x="155600" y="130765"/>
                    <a:pt x="121484" y="164881"/>
                    <a:pt x="121484" y="206965"/>
                  </a:cubicBezTo>
                  <a:cubicBezTo>
                    <a:pt x="121484" y="249049"/>
                    <a:pt x="155600" y="283165"/>
                    <a:pt x="197684" y="283165"/>
                  </a:cubicBezTo>
                  <a:cubicBezTo>
                    <a:pt x="239768" y="283165"/>
                    <a:pt x="273884" y="249049"/>
                    <a:pt x="273884" y="206965"/>
                  </a:cubicBezTo>
                  <a:cubicBezTo>
                    <a:pt x="273884" y="164881"/>
                    <a:pt x="239768" y="130765"/>
                    <a:pt x="197684" y="130765"/>
                  </a:cubicBezTo>
                  <a:close/>
                  <a:moveTo>
                    <a:pt x="0" y="0"/>
                  </a:moveTo>
                  <a:lnTo>
                    <a:pt x="7808159" y="0"/>
                  </a:lnTo>
                  <a:lnTo>
                    <a:pt x="7808159" y="4103960"/>
                  </a:lnTo>
                  <a:lnTo>
                    <a:pt x="0" y="4103960"/>
                  </a:lnTo>
                  <a:close/>
                </a:path>
              </a:pathLst>
            </a:custGeom>
            <a:blipFill dpi="0" rotWithShape="1">
              <a:blip r:embed="rId5">
                <a:alphaModFix amt="83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0" ty="0" sx="90000" sy="100000" flip="none" algn="ctr"/>
            </a:blipFill>
            <a:ln>
              <a:noFill/>
            </a:ln>
            <a:effectLst>
              <a:outerShdw blurRad="114300" dist="127000" dir="5400000" sx="99000" sy="99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/>
            </a:scene3d>
            <a:sp3d contourW="6350">
              <a:bevelT w="12700" h="0" prst="coolSlant"/>
              <a:contourClr>
                <a:schemeClr val="bg2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/>
            </a:p>
          </p:txBody>
        </p:sp>
        <p:grpSp>
          <p:nvGrpSpPr>
            <p:cNvPr id="12" name="Csoport 11">
              <a:extLst>
                <a:ext uri="{FF2B5EF4-FFF2-40B4-BE49-F238E27FC236}">
                  <a16:creationId xmlns:a16="http://schemas.microsoft.com/office/drawing/2014/main" id="{879775EF-026C-4E4A-873B-185915FB4F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2278995" y="1501257"/>
              <a:ext cx="7645811" cy="3928374"/>
              <a:chOff x="2278995" y="1501257"/>
              <a:chExt cx="7645811" cy="3928374"/>
            </a:xfrm>
          </p:grpSpPr>
          <p:sp>
            <p:nvSpPr>
              <p:cNvPr id="13" name="Fánk 19">
                <a:extLst>
                  <a:ext uri="{FF2B5EF4-FFF2-40B4-BE49-F238E27FC236}">
                    <a16:creationId xmlns:a16="http://schemas.microsoft.com/office/drawing/2014/main" id="{400D0967-F02F-4275-8520-75D52A1DF6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9677918" y="1501257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Fánk 21">
                <a:extLst>
                  <a:ext uri="{FF2B5EF4-FFF2-40B4-BE49-F238E27FC236}">
                    <a16:creationId xmlns:a16="http://schemas.microsoft.com/office/drawing/2014/main" id="{B4B16BA1-0F90-43DD-9D6C-6F196A15A3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9673719" y="5174722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Fánk 22">
                <a:extLst>
                  <a:ext uri="{FF2B5EF4-FFF2-40B4-BE49-F238E27FC236}">
                    <a16:creationId xmlns:a16="http://schemas.microsoft.com/office/drawing/2014/main" id="{7B652CBC-3D51-4C0E-8DDE-2C4A49B387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278995" y="1501257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Fánk 23">
                <a:extLst>
                  <a:ext uri="{FF2B5EF4-FFF2-40B4-BE49-F238E27FC236}">
                    <a16:creationId xmlns:a16="http://schemas.microsoft.com/office/drawing/2014/main" id="{3AFF0419-6554-4FDD-93AB-8A8C45FF5B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278995" y="5182743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D4774D57-151E-4936-9AF4-E70073D4EB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rtlCol="0">
            <a:noAutofit/>
          </a:bodyPr>
          <a:lstStyle/>
          <a:p>
            <a:pPr rtl="0"/>
            <a:r>
              <a:rPr lang="hu-HU" sz="3000" dirty="0"/>
              <a:t>MOONLIGHT TRAVEL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5370FC1-A32E-43A6-9E96-92974CB54F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rtlCol="0">
            <a:normAutofit/>
          </a:bodyPr>
          <a:lstStyle/>
          <a:p>
            <a:pPr rtl="0"/>
            <a:r>
              <a:rPr lang="hu-HU" dirty="0"/>
              <a:t>Utazási iroda</a:t>
            </a:r>
          </a:p>
        </p:txBody>
      </p:sp>
      <p:cxnSp>
        <p:nvCxnSpPr>
          <p:cNvPr id="18" name="Egyenes összekötő 17">
            <a:extLst>
              <a:ext uri="{FF2B5EF4-FFF2-40B4-BE49-F238E27FC236}">
                <a16:creationId xmlns:a16="http://schemas.microsoft.com/office/drawing/2014/main" id="{5F310D7E-8F1E-4C2F-8824-E43E043DD8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Ábra 6" descr="Pálmafa">
            <a:extLst>
              <a:ext uri="{FF2B5EF4-FFF2-40B4-BE49-F238E27FC236}">
                <a16:creationId xmlns:a16="http://schemas.microsoft.com/office/drawing/2014/main" id="{5A75EE0A-53B5-4719-9CB7-5387E99D98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80409" y="1629189"/>
            <a:ext cx="914400" cy="914400"/>
          </a:xfrm>
          <a:prstGeom prst="rect">
            <a:avLst/>
          </a:prstGeom>
        </p:spPr>
      </p:pic>
      <p:pic>
        <p:nvPicPr>
          <p:cNvPr id="17" name="Ábra 16" descr="Strandlabda">
            <a:extLst>
              <a:ext uri="{FF2B5EF4-FFF2-40B4-BE49-F238E27FC236}">
                <a16:creationId xmlns:a16="http://schemas.microsoft.com/office/drawing/2014/main" id="{48F21C9B-2A2B-49E0-A15C-401F0E8DE9C1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848889" y="1993669"/>
            <a:ext cx="548640" cy="548640"/>
          </a:xfrm>
          <a:prstGeom prst="rect">
            <a:avLst/>
          </a:prstGeom>
        </p:spPr>
      </p:pic>
      <p:pic>
        <p:nvPicPr>
          <p:cNvPr id="20" name="Ábra 19" descr="Vödör és ásó">
            <a:extLst>
              <a:ext uri="{FF2B5EF4-FFF2-40B4-BE49-F238E27FC236}">
                <a16:creationId xmlns:a16="http://schemas.microsoft.com/office/drawing/2014/main" id="{02432592-29B9-4972-91B0-C8987327EC8D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494809" y="1874056"/>
            <a:ext cx="731520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913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AEFFF0ED-BA7D-4EE5-B7AA-8668C837FB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8455" y="866274"/>
            <a:ext cx="3850105" cy="5130265"/>
          </a:xfrm>
          <a:prstGeom prst="rect">
            <a:avLst/>
          </a:prstGeo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E82B36F2-AC37-4FA3-BB58-872466227E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919" y="866274"/>
            <a:ext cx="6245401" cy="5130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753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solidFill>
                  <a:schemeClr val="tx1"/>
                </a:solidFill>
              </a:rPr>
              <a:t>Feladatok – Backend</a:t>
            </a:r>
          </a:p>
          <a:p>
            <a:r>
              <a:rPr lang="hu-HU" dirty="0">
                <a:solidFill>
                  <a:schemeClr val="tx1"/>
                </a:solidFill>
              </a:rPr>
              <a:t>(Túri Viktória Regina)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5980F1-66B3-4F82-84AD-7FFF90329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1841" y="1147313"/>
            <a:ext cx="5004755" cy="4728555"/>
          </a:xfrm>
        </p:spPr>
        <p:txBody>
          <a:bodyPr>
            <a:normAutofit/>
          </a:bodyPr>
          <a:lstStyle/>
          <a:p>
            <a:pPr lvl="1"/>
            <a:r>
              <a:rPr lang="hu-HU" sz="2200" dirty="0" err="1">
                <a:solidFill>
                  <a:schemeClr val="bg1"/>
                </a:solidFill>
              </a:rPr>
              <a:t>Controller</a:t>
            </a:r>
            <a:r>
              <a:rPr lang="hu-HU" sz="2200" dirty="0">
                <a:solidFill>
                  <a:schemeClr val="bg1"/>
                </a:solidFill>
              </a:rPr>
              <a:t>:</a:t>
            </a:r>
          </a:p>
          <a:p>
            <a:pPr lvl="2"/>
            <a:r>
              <a:rPr lang="hu-HU" sz="2200" dirty="0">
                <a:solidFill>
                  <a:schemeClr val="bg1"/>
                </a:solidFill>
              </a:rPr>
              <a:t>App </a:t>
            </a:r>
            <a:r>
              <a:rPr lang="hu-HU" sz="2200" dirty="0" err="1">
                <a:solidFill>
                  <a:schemeClr val="bg1"/>
                </a:solidFill>
              </a:rPr>
              <a:t>Controller</a:t>
            </a:r>
            <a:r>
              <a:rPr lang="hu-HU" sz="2200" dirty="0">
                <a:solidFill>
                  <a:schemeClr val="bg1"/>
                </a:solidFill>
              </a:rPr>
              <a:t>:	-Regisztráció</a:t>
            </a:r>
          </a:p>
          <a:p>
            <a:pPr marL="2743200" lvl="6" indent="0">
              <a:buNone/>
            </a:pPr>
            <a:r>
              <a:rPr lang="hu-HU" sz="2200" dirty="0">
                <a:solidFill>
                  <a:schemeClr val="bg1"/>
                </a:solidFill>
              </a:rPr>
              <a:t>	-Bejelentkezés</a:t>
            </a:r>
          </a:p>
          <a:p>
            <a:pPr lvl="1"/>
            <a:endParaRPr lang="hu-HU" sz="2200" dirty="0">
              <a:solidFill>
                <a:schemeClr val="bg1"/>
              </a:solidFill>
            </a:endParaRP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PHP:</a:t>
            </a:r>
          </a:p>
          <a:p>
            <a:pPr lvl="2"/>
            <a:r>
              <a:rPr lang="hu-HU" sz="2200" dirty="0" err="1">
                <a:solidFill>
                  <a:schemeClr val="bg1"/>
                </a:solidFill>
              </a:rPr>
              <a:t>login.php</a:t>
            </a:r>
            <a:endParaRPr lang="hu-HU" sz="2200" dirty="0">
              <a:solidFill>
                <a:schemeClr val="bg1"/>
              </a:solidFill>
            </a:endParaRPr>
          </a:p>
          <a:p>
            <a:pPr lvl="2"/>
            <a:r>
              <a:rPr lang="hu-HU" sz="2200" dirty="0" err="1">
                <a:solidFill>
                  <a:schemeClr val="bg1"/>
                </a:solidFill>
              </a:rPr>
              <a:t>register.php</a:t>
            </a:r>
            <a:endParaRPr lang="hu-HU" sz="2200" dirty="0">
              <a:solidFill>
                <a:schemeClr val="bg1"/>
              </a:solidFill>
            </a:endParaRPr>
          </a:p>
          <a:p>
            <a:pPr lvl="2"/>
            <a:endParaRPr lang="hu-H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9508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A141C949-39C8-47C7-B33C-476F6032D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1017" y="608796"/>
            <a:ext cx="4245429" cy="5640404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7EA765FA-EEB9-460E-8430-91533F81A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5555" y="608796"/>
            <a:ext cx="4090736" cy="5640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6827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solidFill>
                  <a:schemeClr val="tx1"/>
                </a:solidFill>
              </a:rPr>
              <a:t>Feladatok – Backend</a:t>
            </a:r>
          </a:p>
          <a:p>
            <a:r>
              <a:rPr lang="hu-HU" dirty="0">
                <a:solidFill>
                  <a:schemeClr val="tx1"/>
                </a:solidFill>
              </a:rPr>
              <a:t>(Bálint Márk Félix)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5980F1-66B3-4F82-84AD-7FFF90329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1841" y="1147313"/>
            <a:ext cx="5004755" cy="4728555"/>
          </a:xfrm>
        </p:spPr>
        <p:txBody>
          <a:bodyPr>
            <a:normAutofit/>
          </a:bodyPr>
          <a:lstStyle/>
          <a:p>
            <a:pPr lvl="1"/>
            <a:r>
              <a:rPr lang="hu-HU" sz="2200" dirty="0" err="1">
                <a:solidFill>
                  <a:schemeClr val="bg1"/>
                </a:solidFill>
              </a:rPr>
              <a:t>Controller</a:t>
            </a:r>
            <a:r>
              <a:rPr lang="hu-HU" sz="2200" dirty="0">
                <a:solidFill>
                  <a:schemeClr val="bg1"/>
                </a:solidFill>
              </a:rPr>
              <a:t>:</a:t>
            </a:r>
          </a:p>
          <a:p>
            <a:pPr lvl="2"/>
            <a:r>
              <a:rPr lang="hu-HU" sz="2200" dirty="0">
                <a:solidFill>
                  <a:schemeClr val="bg1"/>
                </a:solidFill>
              </a:rPr>
              <a:t>Foglalások </a:t>
            </a:r>
            <a:r>
              <a:rPr lang="hu-HU" sz="2200" dirty="0" err="1">
                <a:solidFill>
                  <a:schemeClr val="bg1"/>
                </a:solidFill>
              </a:rPr>
              <a:t>Controller</a:t>
            </a:r>
            <a:endParaRPr lang="hu-HU" sz="2200" dirty="0">
              <a:solidFill>
                <a:schemeClr val="bg1"/>
              </a:solidFill>
            </a:endParaRPr>
          </a:p>
          <a:p>
            <a:pPr marL="914400" lvl="2" indent="0">
              <a:buNone/>
            </a:pPr>
            <a:r>
              <a:rPr lang="hu-HU" sz="2200" dirty="0">
                <a:solidFill>
                  <a:schemeClr val="bg1"/>
                </a:solidFill>
              </a:rPr>
              <a:t>	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PHP:</a:t>
            </a:r>
          </a:p>
          <a:p>
            <a:pPr lvl="2"/>
            <a:r>
              <a:rPr lang="hu-HU" sz="2200" dirty="0" err="1">
                <a:solidFill>
                  <a:schemeClr val="bg1"/>
                </a:solidFill>
              </a:rPr>
              <a:t>foglalas-leker.php</a:t>
            </a:r>
            <a:endParaRPr lang="hu-HU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3868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B5E27E4B-FA31-405A-8415-1A9A78DC5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545" y="1013308"/>
            <a:ext cx="5928910" cy="483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5113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 err="1">
                <a:solidFill>
                  <a:schemeClr val="tx1"/>
                </a:solidFill>
              </a:rPr>
              <a:t>Trello</a:t>
            </a:r>
            <a:endParaRPr lang="hu-HU" dirty="0">
              <a:solidFill>
                <a:schemeClr val="tx1"/>
              </a:solidFill>
            </a:endParaRPr>
          </a:p>
        </p:txBody>
      </p:sp>
      <p:pic>
        <p:nvPicPr>
          <p:cNvPr id="16" name="Tartalom helye 15">
            <a:extLst>
              <a:ext uri="{FF2B5EF4-FFF2-40B4-BE49-F238E27FC236}">
                <a16:creationId xmlns:a16="http://schemas.microsoft.com/office/drawing/2014/main" id="{5449083C-9B7B-44F2-8791-D13686C939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543224" y="707983"/>
            <a:ext cx="2112666" cy="4738485"/>
          </a:xfr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80BC85E7-EC95-4AED-9043-22A5F25972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9729" y="719038"/>
            <a:ext cx="1685569" cy="4536356"/>
          </a:xfrm>
          <a:prstGeom prst="rect">
            <a:avLst/>
          </a:prstGeom>
        </p:spPr>
      </p:pic>
      <p:pic>
        <p:nvPicPr>
          <p:cNvPr id="20" name="Kép 19">
            <a:extLst>
              <a:ext uri="{FF2B5EF4-FFF2-40B4-BE49-F238E27FC236}">
                <a16:creationId xmlns:a16="http://schemas.microsoft.com/office/drawing/2014/main" id="{1A1237B6-B1CD-40A8-AFB6-42668DC6C2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0133" y="719038"/>
            <a:ext cx="1685568" cy="351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7709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 err="1">
                <a:solidFill>
                  <a:schemeClr val="tx1"/>
                </a:solidFill>
              </a:rPr>
              <a:t>Figma</a:t>
            </a:r>
            <a:endParaRPr lang="hu-HU" dirty="0">
              <a:solidFill>
                <a:schemeClr val="tx1"/>
              </a:solidFill>
            </a:endParaRPr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8AEC0BAA-0635-4819-9AEE-BF5C983216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374257" y="1065093"/>
            <a:ext cx="6178564" cy="4800869"/>
          </a:xfrm>
        </p:spPr>
      </p:pic>
    </p:spTree>
    <p:extLst>
      <p:ext uri="{BB962C8B-B14F-4D97-AF65-F5344CB8AC3E}">
        <p14:creationId xmlns:p14="http://schemas.microsoft.com/office/powerpoint/2010/main" val="3032603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82590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solidFill>
                  <a:schemeClr val="tx1"/>
                </a:solidFill>
              </a:rPr>
              <a:t>Adatbázis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772925EB-5B1D-4BE7-9571-B7C9862C8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573027" y="721895"/>
            <a:ext cx="5601903" cy="5390147"/>
          </a:xfrm>
        </p:spPr>
      </p:pic>
    </p:spTree>
    <p:extLst>
      <p:ext uri="{BB962C8B-B14F-4D97-AF65-F5344CB8AC3E}">
        <p14:creationId xmlns:p14="http://schemas.microsoft.com/office/powerpoint/2010/main" val="3832375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82590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 err="1">
                <a:solidFill>
                  <a:schemeClr val="tx1"/>
                </a:solidFill>
              </a:rPr>
              <a:t>Reszponzivitás</a:t>
            </a:r>
            <a:endParaRPr lang="hu-HU" dirty="0">
              <a:solidFill>
                <a:schemeClr val="tx1"/>
              </a:solidFill>
            </a:endParaRPr>
          </a:p>
        </p:txBody>
      </p:sp>
      <p:pic>
        <p:nvPicPr>
          <p:cNvPr id="13" name="Tartalom helye 12">
            <a:extLst>
              <a:ext uri="{FF2B5EF4-FFF2-40B4-BE49-F238E27FC236}">
                <a16:creationId xmlns:a16="http://schemas.microsoft.com/office/drawing/2014/main" id="{291587B5-CC99-41B5-AEF2-DCB8DC73C5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01583" y="844558"/>
            <a:ext cx="3848295" cy="2803417"/>
          </a:xfrm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43654005-032E-49ED-9A6F-C5F121AD1B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4371" y="870217"/>
            <a:ext cx="1873957" cy="4558431"/>
          </a:xfrm>
          <a:prstGeom prst="rect">
            <a:avLst/>
          </a:prstGeom>
        </p:spPr>
      </p:pic>
      <p:pic>
        <p:nvPicPr>
          <p:cNvPr id="20" name="Kép 19">
            <a:extLst>
              <a:ext uri="{FF2B5EF4-FFF2-40B4-BE49-F238E27FC236}">
                <a16:creationId xmlns:a16="http://schemas.microsoft.com/office/drawing/2014/main" id="{DC4CE830-7E04-4797-BD5E-3019B71D65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1583" y="3647975"/>
            <a:ext cx="3848295" cy="163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4227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82590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solidFill>
                  <a:schemeClr val="tx1"/>
                </a:solidFill>
              </a:rPr>
              <a:t>Jövőbeni fejlesztések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5980F1-66B3-4F82-84AD-7FFF90329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1841" y="1147313"/>
            <a:ext cx="5004755" cy="4728555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Online fizetési lehetőség</a:t>
            </a:r>
          </a:p>
          <a:p>
            <a:r>
              <a:rPr lang="hu-HU" dirty="0">
                <a:solidFill>
                  <a:schemeClr val="bg1"/>
                </a:solidFill>
              </a:rPr>
              <a:t>Mobil alkalmazás fejlesztése</a:t>
            </a:r>
          </a:p>
          <a:p>
            <a:r>
              <a:rPr lang="hu-HU" dirty="0">
                <a:solidFill>
                  <a:schemeClr val="bg1"/>
                </a:solidFill>
              </a:rPr>
              <a:t>További utak felvezetése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9E8BC407-C451-4EAE-9D03-DD701F77CD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039073" y="2837747"/>
            <a:ext cx="2710290" cy="3211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8708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>
                <a:solidFill>
                  <a:schemeClr val="tx1"/>
                </a:solidFill>
              </a:rPr>
              <a:t>Témaválasztás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5980F1-66B3-4F82-84AD-7FFF90329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1841" y="1147313"/>
            <a:ext cx="5004755" cy="4728555"/>
          </a:xfrm>
        </p:spPr>
        <p:txBody>
          <a:bodyPr/>
          <a:lstStyle/>
          <a:p>
            <a:r>
              <a:rPr lang="hu-HU" sz="2200" dirty="0">
                <a:solidFill>
                  <a:schemeClr val="bg1"/>
                </a:solidFill>
              </a:rPr>
              <a:t>Érdeklődés a téma iránt</a:t>
            </a:r>
          </a:p>
          <a:p>
            <a:r>
              <a:rPr lang="hu-HU" sz="2200" dirty="0">
                <a:solidFill>
                  <a:schemeClr val="bg1"/>
                </a:solidFill>
              </a:rPr>
              <a:t>Leszervezett programokat kínáló iroda</a:t>
            </a:r>
          </a:p>
          <a:p>
            <a:r>
              <a:rPr lang="hu-HU" sz="2200" dirty="0">
                <a:solidFill>
                  <a:schemeClr val="bg1"/>
                </a:solidFill>
              </a:rPr>
              <a:t>Felhasználóként kevés teendő</a:t>
            </a:r>
          </a:p>
          <a:p>
            <a:r>
              <a:rPr lang="hu-HU" sz="2200" dirty="0">
                <a:solidFill>
                  <a:schemeClr val="bg1"/>
                </a:solidFill>
              </a:rPr>
              <a:t>Számos utazási lehetőség</a:t>
            </a:r>
          </a:p>
          <a:p>
            <a:r>
              <a:rPr lang="hu-HU" sz="2200" dirty="0">
                <a:solidFill>
                  <a:schemeClr val="bg1"/>
                </a:solidFill>
              </a:rPr>
              <a:t>Széles választék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Tengerparti út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Városlátogatások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Hajó út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Hegymászás, túrázás</a:t>
            </a:r>
          </a:p>
          <a:p>
            <a:endParaRPr lang="hu-H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0596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3955983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Főoldal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49554710-82DA-436B-BC94-8943BFC3C3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00324" y="738412"/>
            <a:ext cx="6044114" cy="2284205"/>
          </a:xfrm>
        </p:spPr>
      </p:pic>
      <p:pic>
        <p:nvPicPr>
          <p:cNvPr id="21" name="Kép 20">
            <a:extLst>
              <a:ext uri="{FF2B5EF4-FFF2-40B4-BE49-F238E27FC236}">
                <a16:creationId xmlns:a16="http://schemas.microsoft.com/office/drawing/2014/main" id="{B1D52B79-DFB6-4B73-8AA6-F6CB5958D4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086" y="3045247"/>
            <a:ext cx="5982352" cy="2260075"/>
          </a:xfrm>
          <a:prstGeom prst="rect">
            <a:avLst/>
          </a:prstGeom>
        </p:spPr>
      </p:pic>
      <p:pic>
        <p:nvPicPr>
          <p:cNvPr id="23" name="Kép 22">
            <a:extLst>
              <a:ext uri="{FF2B5EF4-FFF2-40B4-BE49-F238E27FC236}">
                <a16:creationId xmlns:a16="http://schemas.microsoft.com/office/drawing/2014/main" id="{83581D18-A00D-4FC2-8EA3-50DEE95AAA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2086" y="5305322"/>
            <a:ext cx="6044114" cy="60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703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3955983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Főoldal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1BA848E1-80CC-4592-8C11-211C871ED7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5658" y="1879451"/>
            <a:ext cx="6197163" cy="309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1841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3955983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Utak kontinens szerint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ACA92508-0472-439B-9BCA-B88D2EDDD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8274" y="731760"/>
            <a:ext cx="6006164" cy="2697239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4A5F8FE8-3641-4CBB-BDCB-9C2A5C2116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8274" y="3428999"/>
            <a:ext cx="5909911" cy="269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5146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3955983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Egy útnak az oldala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7FC88AB-EBF7-4049-9744-435B6D631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8672" y="719108"/>
            <a:ext cx="6006141" cy="2619315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E13B2B2E-F1C3-49BA-AF6C-65251E5AE0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7716" y="3338424"/>
            <a:ext cx="6006141" cy="1535501"/>
          </a:xfrm>
          <a:prstGeom prst="rect">
            <a:avLst/>
          </a:prstGeom>
        </p:spPr>
      </p:pic>
      <p:pic>
        <p:nvPicPr>
          <p:cNvPr id="15" name="Kép 14">
            <a:extLst>
              <a:ext uri="{FF2B5EF4-FFF2-40B4-BE49-F238E27FC236}">
                <a16:creationId xmlns:a16="http://schemas.microsoft.com/office/drawing/2014/main" id="{1D68B3CD-25C8-49E7-A0AC-38180F8E46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7715" y="4873926"/>
            <a:ext cx="6006141" cy="1264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8685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3955983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Blog oldalak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908B1148-7DC5-4AA6-82B8-38700D1B6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8398" y="779379"/>
            <a:ext cx="6048747" cy="2395556"/>
          </a:xfrm>
          <a:prstGeom prst="rect">
            <a:avLst/>
          </a:prstGeom>
        </p:spPr>
      </p:pic>
      <p:pic>
        <p:nvPicPr>
          <p:cNvPr id="15" name="Kép 14">
            <a:extLst>
              <a:ext uri="{FF2B5EF4-FFF2-40B4-BE49-F238E27FC236}">
                <a16:creationId xmlns:a16="http://schemas.microsoft.com/office/drawing/2014/main" id="{9257670E-09B1-42EC-97D3-70F1DF9389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8397" y="3429000"/>
            <a:ext cx="6048748" cy="264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720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3955983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Rólunk oldal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9E26C1A-AFE7-4FD8-A5C9-389E3C9C15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9868" y="1920689"/>
            <a:ext cx="5871410" cy="3016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3461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3955983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Foglalások oldal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3AB4DE4C-4BFF-4618-AD5C-FE1C0C491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3415" y="2163910"/>
            <a:ext cx="5924315" cy="2530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1346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Kép 53">
            <a:extLst>
              <a:ext uri="{FF2B5EF4-FFF2-40B4-BE49-F238E27FC236}">
                <a16:creationId xmlns:a16="http://schemas.microsoft.com/office/drawing/2014/main" id="{D5E3CF8B-6090-4FFC-B9BE-6FF60AEE4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cxnSp>
        <p:nvCxnSpPr>
          <p:cNvPr id="56" name="Egyenes összekötő 55">
            <a:extLst>
              <a:ext uri="{FF2B5EF4-FFF2-40B4-BE49-F238E27FC236}">
                <a16:creationId xmlns:a16="http://schemas.microsoft.com/office/drawing/2014/main" id="{F444405B-FBD8-46A8-84D6-CE7278014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58" name="Téglalap 57">
            <a:extLst>
              <a:ext uri="{FF2B5EF4-FFF2-40B4-BE49-F238E27FC236}">
                <a16:creationId xmlns:a16="http://schemas.microsoft.com/office/drawing/2014/main" id="{221A9CB9-F531-48D3-A506-95FE2534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/>
          </a:p>
        </p:txBody>
      </p:sp>
      <p:sp>
        <p:nvSpPr>
          <p:cNvPr id="60" name="Téglalap 59">
            <a:extLst>
              <a:ext uri="{FF2B5EF4-FFF2-40B4-BE49-F238E27FC236}">
                <a16:creationId xmlns:a16="http://schemas.microsoft.com/office/drawing/2014/main" id="{8FD39BF5-DFD4-40A5-8009-2EA1391AB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691" y="494556"/>
            <a:ext cx="11227442" cy="588329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/>
          </a:p>
        </p:txBody>
      </p:sp>
      <p:pic>
        <p:nvPicPr>
          <p:cNvPr id="5" name="Kép 4" descr="Kagyló">
            <a:extLst>
              <a:ext uri="{FF2B5EF4-FFF2-40B4-BE49-F238E27FC236}">
                <a16:creationId xmlns:a16="http://schemas.microsoft.com/office/drawing/2014/main" id="{F3D62F01-3570-47E7-BD58-A33F86CA145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alphaModFix amt="3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88" r="1" b="1"/>
          <a:stretch/>
        </p:blipFill>
        <p:spPr>
          <a:xfrm>
            <a:off x="480691" y="494555"/>
            <a:ext cx="11227442" cy="5883296"/>
          </a:xfrm>
          <a:prstGeom prst="rect">
            <a:avLst/>
          </a:prstGeom>
        </p:spPr>
      </p:pic>
      <p:grpSp>
        <p:nvGrpSpPr>
          <p:cNvPr id="62" name="Csoport 61">
            <a:extLst>
              <a:ext uri="{FF2B5EF4-FFF2-40B4-BE49-F238E27FC236}">
                <a16:creationId xmlns:a16="http://schemas.microsoft.com/office/drawing/2014/main" id="{3A0F723F-8F96-43F7-9D99-0D837624E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4020" y="577316"/>
            <a:ext cx="11056826" cy="5728876"/>
            <a:chOff x="574020" y="519524"/>
            <a:chExt cx="11056826" cy="5728876"/>
          </a:xfrm>
        </p:grpSpPr>
        <p:grpSp>
          <p:nvGrpSpPr>
            <p:cNvPr id="63" name="Csoport 62">
              <a:extLst>
                <a:ext uri="{FF2B5EF4-FFF2-40B4-BE49-F238E27FC236}">
                  <a16:creationId xmlns:a16="http://schemas.microsoft.com/office/drawing/2014/main" id="{F1B4D856-F364-4DDD-BC91-4D024A8252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75937" y="519524"/>
              <a:ext cx="246888" cy="246888"/>
              <a:chOff x="582041" y="6001512"/>
              <a:chExt cx="246888" cy="246888"/>
            </a:xfrm>
          </p:grpSpPr>
          <p:sp useBgFill="1">
            <p:nvSpPr>
              <p:cNvPr id="51" name="Ellipszis 72">
                <a:extLst>
                  <a:ext uri="{FF2B5EF4-FFF2-40B4-BE49-F238E27FC236}">
                    <a16:creationId xmlns:a16="http://schemas.microsoft.com/office/drawing/2014/main" id="{72F1CBC0-365A-4E91-A63B-B7599EDED5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2300" y="6049879"/>
                <a:ext cx="155448" cy="155448"/>
              </a:xfrm>
              <a:prstGeom prst="ellipse">
                <a:avLst/>
              </a:prstGeom>
              <a:ln>
                <a:noFill/>
              </a:ln>
              <a:effectLst>
                <a:innerShdw blurRad="50800">
                  <a:schemeClr val="tx1">
                    <a:alpha val="69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/>
              </a:p>
            </p:txBody>
          </p:sp>
          <p:sp>
            <p:nvSpPr>
              <p:cNvPr id="52" name="Fánk 38">
                <a:extLst>
                  <a:ext uri="{FF2B5EF4-FFF2-40B4-BE49-F238E27FC236}">
                    <a16:creationId xmlns:a16="http://schemas.microsoft.com/office/drawing/2014/main" id="{BE55A32E-C79F-4FD7-8BA4-7F3613D7BE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2041" y="6001512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4" name="Csoport 63">
              <a:extLst>
                <a:ext uri="{FF2B5EF4-FFF2-40B4-BE49-F238E27FC236}">
                  <a16:creationId xmlns:a16="http://schemas.microsoft.com/office/drawing/2014/main" id="{B22DCA41-FD40-45D5-A909-60754B5804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83958" y="6001512"/>
              <a:ext cx="246888" cy="246888"/>
              <a:chOff x="590062" y="6001512"/>
              <a:chExt cx="246888" cy="246888"/>
            </a:xfrm>
          </p:grpSpPr>
          <p:sp useBgFill="1">
            <p:nvSpPr>
              <p:cNvPr id="53" name="Ellipszis 70">
                <a:extLst>
                  <a:ext uri="{FF2B5EF4-FFF2-40B4-BE49-F238E27FC236}">
                    <a16:creationId xmlns:a16="http://schemas.microsoft.com/office/drawing/2014/main" id="{03F3D55A-B20B-496C-B8DC-9E0C593E9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342" y="6057900"/>
                <a:ext cx="139700" cy="139700"/>
              </a:xfrm>
              <a:prstGeom prst="ellipse">
                <a:avLst/>
              </a:prstGeom>
              <a:ln>
                <a:noFill/>
              </a:ln>
              <a:effectLst>
                <a:innerShdw blurRad="50800">
                  <a:schemeClr val="tx1">
                    <a:alpha val="69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/>
              </a:p>
            </p:txBody>
          </p:sp>
          <p:sp>
            <p:nvSpPr>
              <p:cNvPr id="55" name="Fánk 36">
                <a:extLst>
                  <a:ext uri="{FF2B5EF4-FFF2-40B4-BE49-F238E27FC236}">
                    <a16:creationId xmlns:a16="http://schemas.microsoft.com/office/drawing/2014/main" id="{60221C8D-9A7A-4F34-AEE0-CF6BE6A4F0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0062" y="6001512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5" name="Csoport 64">
              <a:extLst>
                <a:ext uri="{FF2B5EF4-FFF2-40B4-BE49-F238E27FC236}">
                  <a16:creationId xmlns:a16="http://schemas.microsoft.com/office/drawing/2014/main" id="{B7419ED5-1433-4FFB-A272-D18229B049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4020" y="519524"/>
              <a:ext cx="246888" cy="246888"/>
              <a:chOff x="574020" y="6001512"/>
              <a:chExt cx="246888" cy="246888"/>
            </a:xfrm>
          </p:grpSpPr>
          <p:sp useBgFill="1">
            <p:nvSpPr>
              <p:cNvPr id="57" name="Ellipszis 68">
                <a:extLst>
                  <a:ext uri="{FF2B5EF4-FFF2-40B4-BE49-F238E27FC236}">
                    <a16:creationId xmlns:a16="http://schemas.microsoft.com/office/drawing/2014/main" id="{8CBEE95B-136E-45DC-90DC-5E7C76EB4A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2300" y="6057900"/>
                <a:ext cx="146304" cy="146304"/>
              </a:xfrm>
              <a:prstGeom prst="ellipse">
                <a:avLst/>
              </a:prstGeom>
              <a:ln>
                <a:noFill/>
              </a:ln>
              <a:effectLst>
                <a:innerShdw blurRad="50800">
                  <a:schemeClr val="tx1">
                    <a:alpha val="69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/>
              </a:p>
            </p:txBody>
          </p:sp>
          <p:sp>
            <p:nvSpPr>
              <p:cNvPr id="59" name="Fánk 34">
                <a:extLst>
                  <a:ext uri="{FF2B5EF4-FFF2-40B4-BE49-F238E27FC236}">
                    <a16:creationId xmlns:a16="http://schemas.microsoft.com/office/drawing/2014/main" id="{7A142A39-09DE-427E-98BE-AB81BBA21A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4020" y="6001512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6" name="Csoport 65">
              <a:extLst>
                <a:ext uri="{FF2B5EF4-FFF2-40B4-BE49-F238E27FC236}">
                  <a16:creationId xmlns:a16="http://schemas.microsoft.com/office/drawing/2014/main" id="{C6260297-94CB-4B81-B325-16CE9D23D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4020" y="6001512"/>
              <a:ext cx="246888" cy="246888"/>
              <a:chOff x="574020" y="6001512"/>
              <a:chExt cx="246888" cy="246888"/>
            </a:xfrm>
          </p:grpSpPr>
          <p:sp useBgFill="1">
            <p:nvSpPr>
              <p:cNvPr id="61" name="Ellipszis 66">
                <a:extLst>
                  <a:ext uri="{FF2B5EF4-FFF2-40B4-BE49-F238E27FC236}">
                    <a16:creationId xmlns:a16="http://schemas.microsoft.com/office/drawing/2014/main" id="{2CFE29B2-BBC3-4B31-9C8A-D8378E5CE0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2300" y="6057900"/>
                <a:ext cx="139700" cy="139700"/>
              </a:xfrm>
              <a:prstGeom prst="ellipse">
                <a:avLst/>
              </a:prstGeom>
              <a:ln>
                <a:noFill/>
              </a:ln>
              <a:effectLst>
                <a:innerShdw blurRad="50800">
                  <a:schemeClr val="tx1">
                    <a:alpha val="69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/>
              </a:p>
            </p:txBody>
          </p:sp>
          <p:sp>
            <p:nvSpPr>
              <p:cNvPr id="75" name="Fánk 32">
                <a:extLst>
                  <a:ext uri="{FF2B5EF4-FFF2-40B4-BE49-F238E27FC236}">
                    <a16:creationId xmlns:a16="http://schemas.microsoft.com/office/drawing/2014/main" id="{9A38BB73-EDDD-49D1-A06C-2B793E000A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4020" y="6001512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hu-HU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FB4F001B-64F9-495D-AEA3-E3764742F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4403" y="1113698"/>
            <a:ext cx="8229600" cy="23452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hu-HU" sz="5900" dirty="0">
                <a:solidFill>
                  <a:schemeClr val="bg1"/>
                </a:solidFill>
              </a:rPr>
              <a:t>Köszönjük a figyelmet!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CDA346C0-D253-452B-804F-FCA56557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27207" y="3729893"/>
            <a:ext cx="8678173" cy="232940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hu-HU" sz="2400" dirty="0">
                <a:solidFill>
                  <a:schemeClr val="bg1"/>
                </a:solidFill>
              </a:rPr>
              <a:t>Készítette:	Juhász Fanni – juhasz.fanni-2018@keri.mako.hu			</a:t>
            </a:r>
          </a:p>
          <a:p>
            <a:pPr algn="l" rtl="0"/>
            <a:r>
              <a:rPr lang="hu-HU" sz="2400" dirty="0">
                <a:solidFill>
                  <a:schemeClr val="bg1"/>
                </a:solidFill>
              </a:rPr>
              <a:t>			Túri Viktória Regina – turi.viktoriar-2018@keri.mako.hu</a:t>
            </a:r>
          </a:p>
          <a:p>
            <a:pPr algn="l" rtl="0"/>
            <a:r>
              <a:rPr lang="hu-HU" sz="2400" dirty="0">
                <a:solidFill>
                  <a:schemeClr val="bg1"/>
                </a:solidFill>
              </a:rPr>
              <a:t>			Bálint Márk Félix – balint.markfelix-2018@keri.mako.hu</a:t>
            </a:r>
          </a:p>
        </p:txBody>
      </p:sp>
      <p:cxnSp>
        <p:nvCxnSpPr>
          <p:cNvPr id="76" name="Egyenes összekötő 75">
            <a:extLst>
              <a:ext uri="{FF2B5EF4-FFF2-40B4-BE49-F238E27FC236}">
                <a16:creationId xmlns:a16="http://schemas.microsoft.com/office/drawing/2014/main" id="{9135029A-5B59-4B80-8F56-B7BB132D6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70123" y="3594428"/>
            <a:ext cx="81381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3445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solidFill>
                  <a:schemeClr val="tx1"/>
                </a:solidFill>
              </a:rPr>
              <a:t>A program funkciói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5980F1-66B3-4F82-84AD-7FFF90329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1841" y="1147313"/>
            <a:ext cx="5004755" cy="4728555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Regisztráció, bejelentkezés, kijelentkezés</a:t>
            </a:r>
          </a:p>
          <a:p>
            <a:r>
              <a:rPr lang="hu-HU" dirty="0">
                <a:solidFill>
                  <a:schemeClr val="bg1"/>
                </a:solidFill>
              </a:rPr>
              <a:t>Keresés az úti célok között</a:t>
            </a:r>
          </a:p>
          <a:p>
            <a:r>
              <a:rPr lang="hu-HU" dirty="0">
                <a:solidFill>
                  <a:schemeClr val="bg1"/>
                </a:solidFill>
              </a:rPr>
              <a:t>Utak kilistázása kontinens és az út típusa szerint</a:t>
            </a:r>
          </a:p>
          <a:p>
            <a:r>
              <a:rPr lang="hu-HU" dirty="0">
                <a:solidFill>
                  <a:schemeClr val="bg1"/>
                </a:solidFill>
              </a:rPr>
              <a:t>Foglalás</a:t>
            </a:r>
          </a:p>
          <a:p>
            <a:r>
              <a:rPr lang="hu-HU" dirty="0">
                <a:solidFill>
                  <a:schemeClr val="bg1"/>
                </a:solidFill>
              </a:rPr>
              <a:t>Foglalások megtekintése bejelentkezés után</a:t>
            </a:r>
          </a:p>
          <a:p>
            <a:r>
              <a:rPr lang="hu-HU" dirty="0">
                <a:solidFill>
                  <a:schemeClr val="bg1"/>
                </a:solidFill>
              </a:rPr>
              <a:t>Blog</a:t>
            </a:r>
          </a:p>
          <a:p>
            <a:endParaRPr lang="hu-H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0656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solidFill>
                  <a:schemeClr val="tx1"/>
                </a:solidFill>
              </a:rPr>
              <a:t>Használt alkalmazások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5980F1-66B3-4F82-84AD-7FFF90329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1841" y="1147313"/>
            <a:ext cx="5004755" cy="4728555"/>
          </a:xfrm>
        </p:spPr>
        <p:txBody>
          <a:bodyPr/>
          <a:lstStyle/>
          <a:p>
            <a:r>
              <a:rPr lang="hu-HU" dirty="0" err="1">
                <a:solidFill>
                  <a:schemeClr val="bg1"/>
                </a:solidFill>
              </a:rPr>
              <a:t>Trello</a:t>
            </a:r>
            <a:r>
              <a:rPr lang="hu-HU" dirty="0">
                <a:solidFill>
                  <a:schemeClr val="bg1"/>
                </a:solidFill>
              </a:rPr>
              <a:t> – Projektmenedzsment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https://trello.com/b/eA2Y8hEZ/utazasiiroda</a:t>
            </a:r>
          </a:p>
          <a:p>
            <a:r>
              <a:rPr lang="hu-HU" dirty="0" err="1">
                <a:solidFill>
                  <a:schemeClr val="bg1"/>
                </a:solidFill>
              </a:rPr>
              <a:t>Figma</a:t>
            </a:r>
            <a:r>
              <a:rPr lang="hu-HU" dirty="0">
                <a:solidFill>
                  <a:schemeClr val="bg1"/>
                </a:solidFill>
              </a:rPr>
              <a:t> – Drótvázlat, design tervezése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https://www.figma.com/file/OpDniEEo6mdLAtal1qQyJs/Untitled?node-id=0-1&amp;t=h3btXN2N3dfAYDXo-0</a:t>
            </a:r>
          </a:p>
          <a:p>
            <a:r>
              <a:rPr lang="hu-HU" dirty="0">
                <a:solidFill>
                  <a:schemeClr val="bg1"/>
                </a:solidFill>
              </a:rPr>
              <a:t>GitHub – Verziókezelés</a:t>
            </a:r>
          </a:p>
          <a:p>
            <a:r>
              <a:rPr lang="hu-HU" dirty="0">
                <a:solidFill>
                  <a:schemeClr val="bg1"/>
                </a:solidFill>
              </a:rPr>
              <a:t>XAMPP – Adatbázis használata</a:t>
            </a:r>
          </a:p>
          <a:p>
            <a:r>
              <a:rPr lang="hu-HU" dirty="0">
                <a:solidFill>
                  <a:schemeClr val="bg1"/>
                </a:solidFill>
              </a:rPr>
              <a:t>Visual </a:t>
            </a:r>
            <a:r>
              <a:rPr lang="hu-HU" dirty="0" err="1">
                <a:solidFill>
                  <a:schemeClr val="bg1"/>
                </a:solidFill>
              </a:rPr>
              <a:t>Studio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Code</a:t>
            </a:r>
            <a:r>
              <a:rPr lang="hu-HU" dirty="0">
                <a:solidFill>
                  <a:schemeClr val="bg1"/>
                </a:solidFill>
              </a:rPr>
              <a:t> - Kódolás</a:t>
            </a:r>
          </a:p>
        </p:txBody>
      </p:sp>
    </p:spTree>
    <p:extLst>
      <p:ext uri="{BB962C8B-B14F-4D97-AF65-F5344CB8AC3E}">
        <p14:creationId xmlns:p14="http://schemas.microsoft.com/office/powerpoint/2010/main" val="13241920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solidFill>
                  <a:schemeClr val="tx1"/>
                </a:solidFill>
              </a:rPr>
              <a:t>Képek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5980F1-66B3-4F82-84AD-7FFF90329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1841" y="1147313"/>
            <a:ext cx="5357004" cy="4728555"/>
          </a:xfrm>
        </p:spPr>
        <p:txBody>
          <a:bodyPr>
            <a:normAutofit lnSpcReduction="10000"/>
          </a:bodyPr>
          <a:lstStyle/>
          <a:p>
            <a:r>
              <a:rPr lang="hu-HU" dirty="0">
                <a:solidFill>
                  <a:schemeClr val="bg1"/>
                </a:solidFill>
              </a:rPr>
              <a:t>Minél kisebb fájlok</a:t>
            </a:r>
          </a:p>
          <a:p>
            <a:r>
              <a:rPr lang="hu-HU" dirty="0" err="1">
                <a:solidFill>
                  <a:schemeClr val="bg1"/>
                </a:solidFill>
              </a:rPr>
              <a:t>Optimizilla</a:t>
            </a:r>
            <a:r>
              <a:rPr lang="hu-HU" dirty="0">
                <a:solidFill>
                  <a:schemeClr val="bg1"/>
                </a:solidFill>
              </a:rPr>
              <a:t> – Képek kompressziója</a:t>
            </a:r>
          </a:p>
          <a:p>
            <a:endParaRPr lang="hu-HU" dirty="0">
              <a:solidFill>
                <a:schemeClr val="bg1"/>
              </a:solidFill>
            </a:endParaRPr>
          </a:p>
          <a:p>
            <a:endParaRPr lang="hu-HU" dirty="0">
              <a:solidFill>
                <a:schemeClr val="bg1"/>
              </a:solidFill>
            </a:endParaRPr>
          </a:p>
          <a:p>
            <a:endParaRPr lang="hu-HU" dirty="0">
              <a:solidFill>
                <a:schemeClr val="bg1"/>
              </a:solidFill>
            </a:endParaRPr>
          </a:p>
          <a:p>
            <a:endParaRPr lang="hu-HU" dirty="0">
              <a:solidFill>
                <a:schemeClr val="bg1"/>
              </a:solidFill>
            </a:endParaRPr>
          </a:p>
          <a:p>
            <a:r>
              <a:rPr lang="hu-HU" dirty="0">
                <a:solidFill>
                  <a:schemeClr val="bg1"/>
                </a:solidFill>
              </a:rPr>
              <a:t>Jogtiszta szoftver – Képek letöltése (</a:t>
            </a:r>
            <a:r>
              <a:rPr lang="hu-HU" dirty="0" err="1">
                <a:solidFill>
                  <a:schemeClr val="bg1"/>
                </a:solidFill>
              </a:rPr>
              <a:t>Pixabay</a:t>
            </a:r>
            <a:r>
              <a:rPr lang="hu-HU" dirty="0">
                <a:solidFill>
                  <a:schemeClr val="bg1"/>
                </a:solidFill>
              </a:rPr>
              <a:t>, </a:t>
            </a:r>
            <a:r>
              <a:rPr lang="hu-HU" dirty="0" err="1">
                <a:solidFill>
                  <a:schemeClr val="bg1"/>
                </a:solidFill>
              </a:rPr>
              <a:t>Unsplash</a:t>
            </a:r>
            <a:r>
              <a:rPr lang="hu-HU" dirty="0">
                <a:solidFill>
                  <a:schemeClr val="bg1"/>
                </a:solidFill>
              </a:rPr>
              <a:t>)</a:t>
            </a:r>
          </a:p>
          <a:p>
            <a:r>
              <a:rPr lang="hu-HU" dirty="0">
                <a:solidFill>
                  <a:schemeClr val="bg1"/>
                </a:solidFill>
              </a:rPr>
              <a:t>Látványosság, felhasználó vezetése – ikonok (</a:t>
            </a:r>
            <a:r>
              <a:rPr lang="hu-HU" dirty="0" err="1">
                <a:solidFill>
                  <a:schemeClr val="bg1"/>
                </a:solidFill>
              </a:rPr>
              <a:t>svg</a:t>
            </a:r>
            <a:r>
              <a:rPr lang="hu-HU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AA3ED8DC-1CDF-4A7E-8926-942FA601D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7965" y="2260964"/>
            <a:ext cx="5004755" cy="174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7580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solidFill>
                  <a:schemeClr val="tx1"/>
                </a:solidFill>
              </a:rPr>
              <a:t>Csoportmunka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5980F1-66B3-4F82-84AD-7FFF90329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1841" y="1147313"/>
            <a:ext cx="5004755" cy="4728555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Projektvezető </a:t>
            </a:r>
          </a:p>
          <a:p>
            <a:r>
              <a:rPr lang="hu-HU" dirty="0">
                <a:solidFill>
                  <a:schemeClr val="bg1"/>
                </a:solidFill>
              </a:rPr>
              <a:t>Együttműködés</a:t>
            </a:r>
          </a:p>
          <a:p>
            <a:r>
              <a:rPr lang="hu-HU" dirty="0" err="1">
                <a:solidFill>
                  <a:schemeClr val="bg1"/>
                </a:solidFill>
              </a:rPr>
              <a:t>Trello</a:t>
            </a:r>
            <a:r>
              <a:rPr lang="hu-HU" dirty="0">
                <a:solidFill>
                  <a:schemeClr val="bg1"/>
                </a:solidFill>
              </a:rPr>
              <a:t> – Feladatok meghatározása, kiosztása</a:t>
            </a:r>
          </a:p>
          <a:p>
            <a:r>
              <a:rPr lang="hu-HU" dirty="0" err="1">
                <a:solidFill>
                  <a:schemeClr val="bg1"/>
                </a:solidFill>
              </a:rPr>
              <a:t>Github</a:t>
            </a:r>
            <a:r>
              <a:rPr lang="hu-HU" dirty="0">
                <a:solidFill>
                  <a:schemeClr val="bg1"/>
                </a:solidFill>
              </a:rPr>
              <a:t> – Csoportmunka, verziókezelés</a:t>
            </a:r>
          </a:p>
          <a:p>
            <a:r>
              <a:rPr lang="hu-HU" dirty="0">
                <a:solidFill>
                  <a:schemeClr val="bg1"/>
                </a:solidFill>
              </a:rPr>
              <a:t>Tisztakód, tagolás – Átláthatóság</a:t>
            </a:r>
          </a:p>
          <a:p>
            <a:endParaRPr lang="hu-H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11829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solidFill>
                  <a:schemeClr val="tx1"/>
                </a:solidFill>
              </a:rPr>
              <a:t>Az oldalak felépítése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5980F1-66B3-4F82-84AD-7FFF90329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1841" y="1147313"/>
            <a:ext cx="5004755" cy="472855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Frontend: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HTML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CSS, </a:t>
            </a:r>
            <a:r>
              <a:rPr lang="hu-HU" dirty="0" err="1">
                <a:solidFill>
                  <a:schemeClr val="bg1"/>
                </a:solidFill>
              </a:rPr>
              <a:t>Bootstrap</a:t>
            </a:r>
            <a:endParaRPr lang="hu-HU" dirty="0">
              <a:solidFill>
                <a:schemeClr val="bg1"/>
              </a:solidFill>
            </a:endParaRPr>
          </a:p>
          <a:p>
            <a:pPr lvl="1"/>
            <a:r>
              <a:rPr lang="hu-HU" dirty="0" err="1">
                <a:solidFill>
                  <a:schemeClr val="bg1"/>
                </a:solidFill>
              </a:rPr>
              <a:t>Angular</a:t>
            </a:r>
            <a:endParaRPr lang="hu-HU" dirty="0">
              <a:solidFill>
                <a:schemeClr val="bg1"/>
              </a:solidFill>
            </a:endParaRPr>
          </a:p>
          <a:p>
            <a:pPr lvl="1"/>
            <a:endParaRPr lang="hu-HU" dirty="0">
              <a:solidFill>
                <a:schemeClr val="bg1"/>
              </a:solidFill>
            </a:endParaRPr>
          </a:p>
          <a:p>
            <a:r>
              <a:rPr lang="hu-HU" dirty="0">
                <a:solidFill>
                  <a:schemeClr val="bg1"/>
                </a:solidFill>
              </a:rPr>
              <a:t>Backend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PHP</a:t>
            </a:r>
          </a:p>
          <a:p>
            <a:pPr lvl="1"/>
            <a:r>
              <a:rPr lang="hu-HU" dirty="0" err="1">
                <a:solidFill>
                  <a:schemeClr val="bg1"/>
                </a:solidFill>
              </a:rPr>
              <a:t>Javascript</a:t>
            </a:r>
            <a:endParaRPr lang="hu-HU" dirty="0">
              <a:solidFill>
                <a:schemeClr val="bg1"/>
              </a:solidFill>
            </a:endParaRPr>
          </a:p>
          <a:p>
            <a:pPr lvl="1"/>
            <a:r>
              <a:rPr lang="hu-HU" dirty="0" err="1">
                <a:solidFill>
                  <a:schemeClr val="bg1"/>
                </a:solidFill>
              </a:rPr>
              <a:t>MySQL</a:t>
            </a:r>
            <a:endParaRPr lang="hu-H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27727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solidFill>
                  <a:schemeClr val="tx1"/>
                </a:solidFill>
              </a:rPr>
              <a:t>Feladatok - Frontend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5980F1-66B3-4F82-84AD-7FFF90329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1841" y="1147313"/>
            <a:ext cx="5004755" cy="4728555"/>
          </a:xfrm>
        </p:spPr>
        <p:txBody>
          <a:bodyPr>
            <a:noAutofit/>
          </a:bodyPr>
          <a:lstStyle/>
          <a:p>
            <a:r>
              <a:rPr lang="hu-HU" sz="2200" dirty="0">
                <a:solidFill>
                  <a:schemeClr val="bg1"/>
                </a:solidFill>
              </a:rPr>
              <a:t>Juhász Fanni: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Főoldal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Az utak oldala</a:t>
            </a:r>
          </a:p>
          <a:p>
            <a:r>
              <a:rPr lang="hu-HU" sz="2200" dirty="0">
                <a:solidFill>
                  <a:schemeClr val="bg1"/>
                </a:solidFill>
              </a:rPr>
              <a:t>Túri Viktória Regina: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Blogok oldala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Regisztráció, bejelentkezés panel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Utak (kontinens szerint) oldal </a:t>
            </a:r>
          </a:p>
          <a:p>
            <a:r>
              <a:rPr lang="hu-HU" sz="2200" dirty="0">
                <a:solidFill>
                  <a:schemeClr val="bg1"/>
                </a:solidFill>
              </a:rPr>
              <a:t>Bálint Márk Félix: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Rólunk oldal</a:t>
            </a: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Foglalások oldal</a:t>
            </a:r>
          </a:p>
        </p:txBody>
      </p:sp>
    </p:spTree>
    <p:extLst>
      <p:ext uri="{BB962C8B-B14F-4D97-AF65-F5344CB8AC3E}">
        <p14:creationId xmlns:p14="http://schemas.microsoft.com/office/powerpoint/2010/main" val="9152861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églalap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Témaválasztás</a:t>
            </a:r>
          </a:p>
        </p:txBody>
      </p:sp>
      <p:sp useBgFill="1">
        <p:nvSpPr>
          <p:cNvPr id="12" name="Téglalap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>
            <a:extLst>
              <a:ext uri="{FF2B5EF4-FFF2-40B4-BE49-F238E27FC236}">
                <a16:creationId xmlns:a16="http://schemas.microsoft.com/office/drawing/2014/main" id="{6447A099-AC34-400A-95D8-2353ADEB206D}"/>
              </a:ext>
            </a:extLst>
          </p:cNvPr>
          <p:cNvSpPr txBox="1">
            <a:spLocks/>
          </p:cNvSpPr>
          <p:nvPr/>
        </p:nvSpPr>
        <p:spPr>
          <a:xfrm>
            <a:off x="0" y="-17256"/>
            <a:ext cx="4654296" cy="6857999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solidFill>
                  <a:schemeClr val="tx1"/>
                </a:solidFill>
              </a:rPr>
              <a:t>Feladatok – Backend </a:t>
            </a:r>
          </a:p>
          <a:p>
            <a:r>
              <a:rPr lang="hu-HU" dirty="0">
                <a:solidFill>
                  <a:schemeClr val="tx1"/>
                </a:solidFill>
              </a:rPr>
              <a:t>(Juhász Fanni)</a:t>
            </a:r>
          </a:p>
          <a:p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5980F1-66B3-4F82-84AD-7FFF90329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01" y="1147313"/>
            <a:ext cx="5948412" cy="4728555"/>
          </a:xfrm>
        </p:spPr>
        <p:txBody>
          <a:bodyPr>
            <a:normAutofit fontScale="92500" lnSpcReduction="20000"/>
          </a:bodyPr>
          <a:lstStyle/>
          <a:p>
            <a:pPr lvl="1"/>
            <a:r>
              <a:rPr lang="hu-HU" sz="2200" dirty="0" err="1">
                <a:solidFill>
                  <a:schemeClr val="bg1"/>
                </a:solidFill>
              </a:rPr>
              <a:t>Controller</a:t>
            </a:r>
            <a:r>
              <a:rPr lang="hu-HU" sz="2200" dirty="0">
                <a:solidFill>
                  <a:schemeClr val="bg1"/>
                </a:solidFill>
              </a:rPr>
              <a:t>:</a:t>
            </a:r>
          </a:p>
          <a:p>
            <a:pPr lvl="2"/>
            <a:r>
              <a:rPr lang="hu-HU" sz="2200" dirty="0">
                <a:solidFill>
                  <a:schemeClr val="bg1"/>
                </a:solidFill>
              </a:rPr>
              <a:t>Út </a:t>
            </a:r>
            <a:r>
              <a:rPr lang="hu-HU" sz="2200" dirty="0" err="1">
                <a:solidFill>
                  <a:schemeClr val="bg1"/>
                </a:solidFill>
              </a:rPr>
              <a:t>controller</a:t>
            </a:r>
            <a:endParaRPr lang="hu-HU" sz="2200" dirty="0">
              <a:solidFill>
                <a:schemeClr val="bg1"/>
              </a:solidFill>
            </a:endParaRPr>
          </a:p>
          <a:p>
            <a:pPr lvl="2"/>
            <a:r>
              <a:rPr lang="hu-HU" sz="2200" dirty="0">
                <a:solidFill>
                  <a:schemeClr val="bg1"/>
                </a:solidFill>
              </a:rPr>
              <a:t>Nyaralások </a:t>
            </a:r>
            <a:r>
              <a:rPr lang="hu-HU" sz="2200" dirty="0" err="1">
                <a:solidFill>
                  <a:schemeClr val="bg1"/>
                </a:solidFill>
              </a:rPr>
              <a:t>controller</a:t>
            </a:r>
            <a:endParaRPr lang="hu-HU" sz="2200" dirty="0">
              <a:solidFill>
                <a:schemeClr val="bg1"/>
              </a:solidFill>
            </a:endParaRPr>
          </a:p>
          <a:p>
            <a:pPr lvl="2"/>
            <a:r>
              <a:rPr lang="hu-HU" sz="2200" dirty="0">
                <a:solidFill>
                  <a:schemeClr val="bg1"/>
                </a:solidFill>
              </a:rPr>
              <a:t>Ajánlatok </a:t>
            </a:r>
            <a:r>
              <a:rPr lang="hu-HU" sz="2200" dirty="0" err="1">
                <a:solidFill>
                  <a:schemeClr val="bg1"/>
                </a:solidFill>
              </a:rPr>
              <a:t>Controller</a:t>
            </a:r>
            <a:endParaRPr lang="hu-HU" sz="2200" dirty="0">
              <a:solidFill>
                <a:schemeClr val="bg1"/>
              </a:solidFill>
            </a:endParaRPr>
          </a:p>
          <a:p>
            <a:pPr lvl="2"/>
            <a:r>
              <a:rPr lang="hu-HU" sz="2200" dirty="0">
                <a:solidFill>
                  <a:schemeClr val="bg1"/>
                </a:solidFill>
              </a:rPr>
              <a:t>App </a:t>
            </a:r>
            <a:r>
              <a:rPr lang="hu-HU" sz="2200" dirty="0" err="1">
                <a:solidFill>
                  <a:schemeClr val="bg1"/>
                </a:solidFill>
              </a:rPr>
              <a:t>Controller</a:t>
            </a:r>
            <a:r>
              <a:rPr lang="hu-HU" sz="2200" dirty="0">
                <a:solidFill>
                  <a:schemeClr val="bg1"/>
                </a:solidFill>
              </a:rPr>
              <a:t> – Keresés</a:t>
            </a:r>
          </a:p>
          <a:p>
            <a:pPr lvl="1"/>
            <a:endParaRPr lang="hu-HU" sz="2200" dirty="0">
              <a:solidFill>
                <a:schemeClr val="bg1"/>
              </a:solidFill>
            </a:endParaRPr>
          </a:p>
          <a:p>
            <a:pPr lvl="1"/>
            <a:r>
              <a:rPr lang="hu-HU" sz="2200" dirty="0">
                <a:solidFill>
                  <a:schemeClr val="bg1"/>
                </a:solidFill>
              </a:rPr>
              <a:t>PHP:</a:t>
            </a:r>
          </a:p>
          <a:p>
            <a:pPr lvl="2"/>
            <a:r>
              <a:rPr lang="hu-HU" sz="2200" dirty="0" err="1">
                <a:solidFill>
                  <a:schemeClr val="bg1"/>
                </a:solidFill>
              </a:rPr>
              <a:t>foglalas.php</a:t>
            </a:r>
            <a:endParaRPr lang="hu-HU" sz="2200" dirty="0">
              <a:solidFill>
                <a:schemeClr val="bg1"/>
              </a:solidFill>
            </a:endParaRPr>
          </a:p>
          <a:p>
            <a:pPr lvl="2"/>
            <a:r>
              <a:rPr lang="hu-HU" sz="2200" dirty="0" err="1">
                <a:solidFill>
                  <a:schemeClr val="bg1"/>
                </a:solidFill>
              </a:rPr>
              <a:t>kereses.php</a:t>
            </a:r>
            <a:endParaRPr lang="hu-HU" sz="2200" dirty="0">
              <a:solidFill>
                <a:schemeClr val="bg1"/>
              </a:solidFill>
            </a:endParaRPr>
          </a:p>
          <a:p>
            <a:pPr lvl="2"/>
            <a:r>
              <a:rPr lang="hu-HU" sz="2200" dirty="0" err="1">
                <a:solidFill>
                  <a:schemeClr val="bg1"/>
                </a:solidFill>
              </a:rPr>
              <a:t>ajanlatok.php</a:t>
            </a:r>
            <a:endParaRPr lang="hu-HU" sz="2200" dirty="0">
              <a:solidFill>
                <a:schemeClr val="bg1"/>
              </a:solidFill>
            </a:endParaRPr>
          </a:p>
          <a:p>
            <a:pPr lvl="2"/>
            <a:r>
              <a:rPr lang="hu-HU" sz="2200" dirty="0" err="1">
                <a:solidFill>
                  <a:schemeClr val="bg1"/>
                </a:solidFill>
              </a:rPr>
              <a:t>ut.php</a:t>
            </a:r>
            <a:endParaRPr lang="hu-HU" sz="2200" dirty="0">
              <a:solidFill>
                <a:schemeClr val="bg1"/>
              </a:solidFill>
            </a:endParaRPr>
          </a:p>
          <a:p>
            <a:pPr lvl="2"/>
            <a:r>
              <a:rPr lang="hu-HU" sz="2200" dirty="0" err="1">
                <a:solidFill>
                  <a:schemeClr val="bg1"/>
                </a:solidFill>
              </a:rPr>
              <a:t>utak.php</a:t>
            </a:r>
            <a:endParaRPr lang="hu-HU" sz="2200" dirty="0">
              <a:solidFill>
                <a:schemeClr val="bg1"/>
              </a:solidFill>
            </a:endParaRPr>
          </a:p>
          <a:p>
            <a:pPr lvl="2"/>
            <a:endParaRPr lang="hu-HU" sz="2200" dirty="0">
              <a:solidFill>
                <a:schemeClr val="bg1"/>
              </a:solidFill>
            </a:endParaRPr>
          </a:p>
          <a:p>
            <a:pPr lvl="2"/>
            <a:endParaRPr lang="hu-H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3653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kus">
  <a:themeElements>
    <a:clrScheme name="Custom 46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AB946B"/>
      </a:accent1>
      <a:accent2>
        <a:srgbClr val="FF9900"/>
      </a:accent2>
      <a:accent3>
        <a:srgbClr val="DD8C3C"/>
      </a:accent3>
      <a:accent4>
        <a:srgbClr val="8E684C"/>
      </a:accent4>
      <a:accent5>
        <a:srgbClr val="CBAF62"/>
      </a:accent5>
      <a:accent6>
        <a:srgbClr val="33CCCC"/>
      </a:accent6>
      <a:hlink>
        <a:srgbClr val="86724D"/>
      </a:hlink>
      <a:folHlink>
        <a:srgbClr val="B99E84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A2BEDC8B-F191-493B-BA33-0F4F800A89D3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202A31F-8619-4820-934E-ABBE1DF5318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0FAB738-6A71-4879-AB42-7EC59873655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D8B4B55-3E7D-4147-BF36-B52F1DFC344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Szabadidős arculat</Template>
  <TotalTime>0</TotalTime>
  <Words>409</Words>
  <Application>Microsoft Office PowerPoint</Application>
  <PresentationFormat>Szélesvásznú</PresentationFormat>
  <Paragraphs>151</Paragraphs>
  <Slides>27</Slides>
  <Notes>24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27</vt:i4>
      </vt:variant>
    </vt:vector>
  </HeadingPairs>
  <TitlesOfParts>
    <vt:vector size="31" baseType="lpstr">
      <vt:lpstr>Arial</vt:lpstr>
      <vt:lpstr>Calibri</vt:lpstr>
      <vt:lpstr>Garamond</vt:lpstr>
      <vt:lpstr>Organikus</vt:lpstr>
      <vt:lpstr>MOONLIGHT TRAVEL</vt:lpstr>
      <vt:lpstr>Témaválasztás</vt:lpstr>
      <vt:lpstr>Témaválasztás</vt:lpstr>
      <vt:lpstr>Témaválasztás</vt:lpstr>
      <vt:lpstr>Témaválasztás</vt:lpstr>
      <vt:lpstr>Témaválasztás</vt:lpstr>
      <vt:lpstr>Témaválasztás</vt:lpstr>
      <vt:lpstr>Témaválasztás</vt:lpstr>
      <vt:lpstr>Témaválasztás</vt:lpstr>
      <vt:lpstr>PowerPoint-bemutató</vt:lpstr>
      <vt:lpstr>Témaválasztás</vt:lpstr>
      <vt:lpstr>PowerPoint-bemutató</vt:lpstr>
      <vt:lpstr>Témaválasztás</vt:lpstr>
      <vt:lpstr>PowerPoint-bemutató</vt:lpstr>
      <vt:lpstr>Témaválasztás</vt:lpstr>
      <vt:lpstr>Témaválasztás</vt:lpstr>
      <vt:lpstr>Témaválasztás</vt:lpstr>
      <vt:lpstr>Témaválasztás</vt:lpstr>
      <vt:lpstr>Témaválasztás</vt:lpstr>
      <vt:lpstr>Főoldal</vt:lpstr>
      <vt:lpstr>Főoldal</vt:lpstr>
      <vt:lpstr>Utak kontinens szerint</vt:lpstr>
      <vt:lpstr>Egy útnak az oldala</vt:lpstr>
      <vt:lpstr>Blog oldalak</vt:lpstr>
      <vt:lpstr>Rólunk oldal</vt:lpstr>
      <vt:lpstr>Foglalások oldal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2023-04-17T06:56:46Z</dcterms:created>
  <dcterms:modified xsi:type="dcterms:W3CDTF">2023-04-28T08:29:41Z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